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65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6" r:id="rId12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272" autoAdjust="0"/>
    <p:restoredTop sz="94660"/>
  </p:normalViewPr>
  <p:slideViewPr>
    <p:cSldViewPr>
      <p:cViewPr varScale="1">
        <p:scale>
          <a:sx n="74" d="100"/>
          <a:sy n="74" d="100"/>
        </p:scale>
        <p:origin x="-105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2007_Workbook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2007_Workbook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2007_Workbook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2007_Workbook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2007_Workbook5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2007_Workbook6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2007_Workbook7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2007_Workbook8.xlsx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2007_Workbook9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tx>
            <c:strRef>
              <c:f>List1!$B$1</c:f>
              <c:strCache>
                <c:ptCount val="1"/>
                <c:pt idx="0">
                  <c:v>1</c:v>
                </c:pt>
              </c:strCache>
            </c:strRef>
          </c:tx>
          <c:explosion val="25"/>
          <c:dLbls>
            <c:dLbl>
              <c:idx val="0"/>
              <c:layout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/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0"/>
            <c:showCatName val="0"/>
            <c:showSerName val="0"/>
            <c:showPercent val="0"/>
            <c:showBubbleSize val="0"/>
          </c:dLbls>
          <c:cat>
            <c:strRef>
              <c:f>List1!$A$2:$A$4</c:f>
              <c:strCache>
                <c:ptCount val="3"/>
                <c:pt idx="0">
                  <c:v>A- in the coutryside</c:v>
                </c:pt>
                <c:pt idx="1">
                  <c:v>B- in a town</c:v>
                </c:pt>
                <c:pt idx="2">
                  <c:v>C- in a city</c:v>
                </c:pt>
              </c:strCache>
            </c:strRef>
          </c:cat>
          <c:val>
            <c:numRef>
              <c:f>List1!$B$2:$B$4</c:f>
              <c:numCache>
                <c:formatCode>0%</c:formatCode>
                <c:ptCount val="3"/>
                <c:pt idx="0">
                  <c:v>0.55000000000000004</c:v>
                </c:pt>
                <c:pt idx="1">
                  <c:v>0.33000000000000007</c:v>
                </c:pt>
                <c:pt idx="2">
                  <c:v>0.12000000000000001</c:v>
                </c:pt>
              </c:numCache>
            </c:numRef>
          </c:val>
        </c:ser>
        <c:ser>
          <c:idx val="1"/>
          <c:order val="1"/>
          <c:tx>
            <c:strRef>
              <c:f>List1!$C$1</c:f>
              <c:strCache>
                <c:ptCount val="1"/>
                <c:pt idx="0">
                  <c:v>2</c:v>
                </c:pt>
              </c:strCache>
            </c:strRef>
          </c:tx>
          <c:explosion val="25"/>
          <c:cat>
            <c:strRef>
              <c:f>List1!$A$2:$A$4</c:f>
              <c:strCache>
                <c:ptCount val="3"/>
                <c:pt idx="0">
                  <c:v>A- in the coutryside</c:v>
                </c:pt>
                <c:pt idx="1">
                  <c:v>B- in a town</c:v>
                </c:pt>
                <c:pt idx="2">
                  <c:v>C- in a city</c:v>
                </c:pt>
              </c:strCache>
            </c:strRef>
          </c:cat>
          <c:val>
            <c:numRef>
              <c:f>List1!$C$2:$C$4</c:f>
              <c:numCache>
                <c:formatCode>0%</c:formatCode>
                <c:ptCount val="3"/>
                <c:pt idx="0">
                  <c:v>0.14000000000000001</c:v>
                </c:pt>
                <c:pt idx="1">
                  <c:v>0.39000000000000007</c:v>
                </c:pt>
                <c:pt idx="2">
                  <c:v>0.47000000000000003</c:v>
                </c:pt>
              </c:numCache>
            </c:numRef>
          </c:val>
        </c:ser>
        <c:ser>
          <c:idx val="2"/>
          <c:order val="2"/>
          <c:tx>
            <c:strRef>
              <c:f>List1!$D$1</c:f>
              <c:strCache>
                <c:ptCount val="1"/>
                <c:pt idx="0">
                  <c:v>3</c:v>
                </c:pt>
              </c:strCache>
            </c:strRef>
          </c:tx>
          <c:explosion val="25"/>
          <c:cat>
            <c:strRef>
              <c:f>List1!$A$2:$A$4</c:f>
              <c:strCache>
                <c:ptCount val="3"/>
                <c:pt idx="0">
                  <c:v>A- in the coutryside</c:v>
                </c:pt>
                <c:pt idx="1">
                  <c:v>B- in a town</c:v>
                </c:pt>
                <c:pt idx="2">
                  <c:v>C- in a city</c:v>
                </c:pt>
              </c:strCache>
            </c:strRef>
          </c:cat>
          <c:val>
            <c:numRef>
              <c:f>List1!$D$2:$D$4</c:f>
              <c:numCache>
                <c:formatCode>0%</c:formatCode>
                <c:ptCount val="3"/>
                <c:pt idx="0">
                  <c:v>6.0000000000000012E-2</c:v>
                </c:pt>
                <c:pt idx="1">
                  <c:v>0.89000000000000012</c:v>
                </c:pt>
                <c:pt idx="2">
                  <c:v>5.000000000000001E-2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</c:pie3DChart>
    </c:plotArea>
    <c:legend>
      <c:legendPos val="t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cs-CZ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34"/>
    </mc:Choice>
    <mc:Fallback>
      <c:style val="34"/>
    </mc:Fallback>
  </mc:AlternateContent>
  <c:chart>
    <c:title>
      <c:layout/>
      <c:overlay val="0"/>
    </c:title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tx>
            <c:strRef>
              <c:f>List1!$B$1</c:f>
              <c:strCache>
                <c:ptCount val="1"/>
                <c:pt idx="0">
                  <c:v>.</c:v>
                </c:pt>
              </c:strCache>
            </c:strRef>
          </c:tx>
          <c:explosion val="25"/>
          <c:dLbls>
            <c:dLbl>
              <c:idx val="0"/>
              <c:layout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/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0"/>
            <c:showCatName val="0"/>
            <c:showSerName val="0"/>
            <c:showPercent val="0"/>
            <c:showBubbleSize val="0"/>
          </c:dLbls>
          <c:cat>
            <c:strRef>
              <c:f>List1!$A$2:$A$4</c:f>
              <c:strCache>
                <c:ptCount val="3"/>
                <c:pt idx="0">
                  <c:v>A- up to 15m2</c:v>
                </c:pt>
                <c:pt idx="1">
                  <c:v>B-between 16-30 m2</c:v>
                </c:pt>
                <c:pt idx="2">
                  <c:v>C- more than 30m2</c:v>
                </c:pt>
              </c:strCache>
            </c:strRef>
          </c:cat>
          <c:val>
            <c:numRef>
              <c:f>List1!$B$2:$B$4</c:f>
              <c:numCache>
                <c:formatCode>0%</c:formatCode>
                <c:ptCount val="3"/>
                <c:pt idx="0">
                  <c:v>0.14000000000000001</c:v>
                </c:pt>
                <c:pt idx="1">
                  <c:v>0.39000000000000007</c:v>
                </c:pt>
                <c:pt idx="2">
                  <c:v>0.47000000000000003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t"/>
      <c:layout/>
      <c:overlay val="0"/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800"/>
      </a:pPr>
      <a:endParaRPr lang="cs-CZ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</c:title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tx>
            <c:strRef>
              <c:f>List1!$B$1</c:f>
              <c:strCache>
                <c:ptCount val="1"/>
                <c:pt idx="0">
                  <c:v>.</c:v>
                </c:pt>
              </c:strCache>
            </c:strRef>
          </c:tx>
          <c:explosion val="25"/>
          <c:dPt>
            <c:idx val="1"/>
            <c:bubble3D val="0"/>
            <c:explosion val="39"/>
          </c:dPt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List1!$A$2:$A$4</c:f>
              <c:strCache>
                <c:ptCount val="3"/>
                <c:pt idx="0">
                  <c:v>A- up to the age of 16-18</c:v>
                </c:pt>
                <c:pt idx="1">
                  <c:v>B- up to the age of 22- 24</c:v>
                </c:pt>
                <c:pt idx="2">
                  <c:v>C- up to the age of 30</c:v>
                </c:pt>
              </c:strCache>
            </c:strRef>
          </c:cat>
          <c:val>
            <c:numRef>
              <c:f>List1!$B$2:$B$4</c:f>
              <c:numCache>
                <c:formatCode>0%</c:formatCode>
                <c:ptCount val="3"/>
                <c:pt idx="0">
                  <c:v>6.0000000000000005E-2</c:v>
                </c:pt>
                <c:pt idx="1">
                  <c:v>0.89</c:v>
                </c:pt>
                <c:pt idx="2">
                  <c:v>0.05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t"/>
      <c:layout>
        <c:manualLayout>
          <c:xMode val="edge"/>
          <c:yMode val="edge"/>
          <c:x val="0"/>
          <c:y val="0.11607165149162733"/>
          <c:w val="0.99739963060173054"/>
          <c:h val="0.15155492875217941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cs-CZ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</c:title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tx>
            <c:strRef>
              <c:f>List1!$B$1</c:f>
              <c:strCache>
                <c:ptCount val="1"/>
                <c:pt idx="0">
                  <c:v>.</c:v>
                </c:pt>
              </c:strCache>
            </c:strRef>
          </c:tx>
          <c:explosion val="25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List1!$A$2:$A$4</c:f>
              <c:strCache>
                <c:ptCount val="3"/>
                <c:pt idx="0">
                  <c:v>A- before the age of 25</c:v>
                </c:pt>
                <c:pt idx="1">
                  <c:v>B- between 26- 30</c:v>
                </c:pt>
                <c:pt idx="2">
                  <c:v>C- after the age of 30</c:v>
                </c:pt>
              </c:strCache>
            </c:strRef>
          </c:cat>
          <c:val>
            <c:numRef>
              <c:f>List1!$B$2:$B$4</c:f>
              <c:numCache>
                <c:formatCode>0%</c:formatCode>
                <c:ptCount val="3"/>
                <c:pt idx="0">
                  <c:v>0.53</c:v>
                </c:pt>
                <c:pt idx="1">
                  <c:v>0.44</c:v>
                </c:pt>
                <c:pt idx="2">
                  <c:v>2.0000000000000004E-2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t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cs-CZ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</c:title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tx>
            <c:strRef>
              <c:f>List1!$B$1</c:f>
              <c:strCache>
                <c:ptCount val="1"/>
                <c:pt idx="0">
                  <c:v>.</c:v>
                </c:pt>
              </c:strCache>
            </c:strRef>
          </c:tx>
          <c:explosion val="25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List1!$A$2:$A$4</c:f>
              <c:strCache>
                <c:ptCount val="3"/>
                <c:pt idx="0">
                  <c:v>A- very good</c:v>
                </c:pt>
                <c:pt idx="1">
                  <c:v>B- satisfactory</c:v>
                </c:pt>
                <c:pt idx="2">
                  <c:v>C- insufficient</c:v>
                </c:pt>
              </c:strCache>
            </c:strRef>
          </c:cat>
          <c:val>
            <c:numRef>
              <c:f>List1!$B$2:$B$4</c:f>
              <c:numCache>
                <c:formatCode>0%</c:formatCode>
                <c:ptCount val="3"/>
                <c:pt idx="0">
                  <c:v>0.29000000000000004</c:v>
                </c:pt>
                <c:pt idx="1">
                  <c:v>0.68</c:v>
                </c:pt>
                <c:pt idx="2">
                  <c:v>3.0000000000000002E-2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t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cs-CZ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</c:title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tx>
            <c:strRef>
              <c:f>List1!$B$1</c:f>
              <c:strCache>
                <c:ptCount val="1"/>
                <c:pt idx="0">
                  <c:v>.</c:v>
                </c:pt>
              </c:strCache>
            </c:strRef>
          </c:tx>
          <c:explosion val="25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List1!$A$2:$A$4</c:f>
              <c:strCache>
                <c:ptCount val="3"/>
                <c:pt idx="0">
                  <c:v>A- at home</c:v>
                </c:pt>
                <c:pt idx="1">
                  <c:v>B- travel around the country</c:v>
                </c:pt>
                <c:pt idx="2">
                  <c:v>C- go abroad</c:v>
                </c:pt>
              </c:strCache>
            </c:strRef>
          </c:cat>
          <c:val>
            <c:numRef>
              <c:f>List1!$B$2:$B$4</c:f>
              <c:numCache>
                <c:formatCode>Vęeobecný</c:formatCode>
                <c:ptCount val="3"/>
                <c:pt idx="0">
                  <c:v>0.3650000000000001</c:v>
                </c:pt>
                <c:pt idx="1">
                  <c:v>0.37500000000000006</c:v>
                </c:pt>
                <c:pt idx="2" formatCode="0%">
                  <c:v>0.26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t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cs-CZ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</c:title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tx>
            <c:strRef>
              <c:f>List1!$B$1</c:f>
              <c:strCache>
                <c:ptCount val="1"/>
                <c:pt idx="0">
                  <c:v>.</c:v>
                </c:pt>
              </c:strCache>
            </c:strRef>
          </c:tx>
          <c:explosion val="25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List1!$A$2:$A$4</c:f>
              <c:strCache>
                <c:ptCount val="3"/>
                <c:pt idx="0">
                  <c:v>A- industry</c:v>
                </c:pt>
                <c:pt idx="1">
                  <c:v>B- agriculture</c:v>
                </c:pt>
                <c:pt idx="2">
                  <c:v>C- services</c:v>
                </c:pt>
              </c:strCache>
            </c:strRef>
          </c:cat>
          <c:val>
            <c:numRef>
              <c:f>List1!$B$2:$B$4</c:f>
              <c:numCache>
                <c:formatCode>0%</c:formatCode>
                <c:ptCount val="3"/>
                <c:pt idx="0">
                  <c:v>0.33000000000000007</c:v>
                </c:pt>
                <c:pt idx="1">
                  <c:v>6.0000000000000005E-2</c:v>
                </c:pt>
                <c:pt idx="2">
                  <c:v>0.60000000000000009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t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cs-CZ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</c:title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tx>
            <c:strRef>
              <c:f>List1!$B$1</c:f>
              <c:strCache>
                <c:ptCount val="1"/>
                <c:pt idx="0">
                  <c:v>.</c:v>
                </c:pt>
              </c:strCache>
            </c:strRef>
          </c:tx>
          <c:explosion val="25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List1!$A$2:$A$4</c:f>
              <c:strCache>
                <c:ptCount val="3"/>
                <c:pt idx="0">
                  <c:v>A- part-time job</c:v>
                </c:pt>
                <c:pt idx="1">
                  <c:v>B- helping family or other people</c:v>
                </c:pt>
                <c:pt idx="2">
                  <c:v>C- others (travel, hobbies)</c:v>
                </c:pt>
              </c:strCache>
            </c:strRef>
          </c:cat>
          <c:val>
            <c:numRef>
              <c:f>List1!$B$2:$B$4</c:f>
              <c:numCache>
                <c:formatCode>0%</c:formatCode>
                <c:ptCount val="3"/>
                <c:pt idx="0">
                  <c:v>0.13</c:v>
                </c:pt>
                <c:pt idx="1">
                  <c:v>0.31000000000000005</c:v>
                </c:pt>
                <c:pt idx="2">
                  <c:v>0.54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t"/>
      <c:layout>
        <c:manualLayout>
          <c:xMode val="edge"/>
          <c:yMode val="edge"/>
          <c:x val="0"/>
          <c:y val="0.11607165149162733"/>
          <c:w val="1"/>
          <c:h val="0.15155492875217941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cs-CZ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</c:title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tx>
            <c:strRef>
              <c:f>List1!$B$1</c:f>
              <c:strCache>
                <c:ptCount val="1"/>
                <c:pt idx="0">
                  <c:v>.</c:v>
                </c:pt>
              </c:strCache>
            </c:strRef>
          </c:tx>
          <c:explosion val="25"/>
          <c:dPt>
            <c:idx val="2"/>
            <c:bubble3D val="0"/>
            <c:explosion val="30"/>
          </c:dPt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List1!$A$2:$A$4</c:f>
              <c:strCache>
                <c:ptCount val="3"/>
                <c:pt idx="0">
                  <c:v>A- immediate family</c:v>
                </c:pt>
                <c:pt idx="1">
                  <c:v>B- various institutions</c:v>
                </c:pt>
                <c:pt idx="2">
                  <c:v>C- nobody</c:v>
                </c:pt>
              </c:strCache>
            </c:strRef>
          </c:cat>
          <c:val>
            <c:numRef>
              <c:f>List1!$B$2:$B$4</c:f>
              <c:numCache>
                <c:formatCode>0%</c:formatCode>
                <c:ptCount val="3"/>
                <c:pt idx="0">
                  <c:v>0.51</c:v>
                </c:pt>
                <c:pt idx="1">
                  <c:v>3.0000000000000002E-2</c:v>
                </c:pt>
                <c:pt idx="2">
                  <c:v>0.45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t"/>
      <c:overlay val="0"/>
      <c:spPr>
        <a:noFill/>
        <a:effectLst>
          <a:outerShdw blurRad="50800" dist="38100" algn="l" rotWithShape="0">
            <a:prstClr val="black">
              <a:alpha val="40000"/>
            </a:prstClr>
          </a:outerShdw>
        </a:effectLst>
      </c:spPr>
    </c:legend>
    <c:plotVisOnly val="1"/>
    <c:dispBlanksAs val="gap"/>
    <c:showDLblsOverMax val="0"/>
  </c:chart>
  <c:txPr>
    <a:bodyPr/>
    <a:lstStyle/>
    <a:p>
      <a:pPr>
        <a:defRPr sz="1800"/>
      </a:pPr>
      <a:endParaRPr lang="cs-CZ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28" name="Zástupný symbol pro datum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6AA614-7CBD-4632-979F-C2E09585856D}" type="datetimeFigureOut">
              <a:rPr lang="cs-CZ" smtClean="0"/>
              <a:pPr/>
              <a:t>27.6.2014</a:t>
            </a:fld>
            <a:endParaRPr lang="cs-CZ"/>
          </a:p>
        </p:txBody>
      </p:sp>
      <p:sp>
        <p:nvSpPr>
          <p:cNvPr id="17" name="Zástupný symbol pro zápatí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29" name="Zástupný symbol pro číslo snímku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95159D-8B8B-43DA-8456-293B5E3F64EA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Klepnutím lze upravit styl předlohy podnadpisů.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6AA614-7CBD-4632-979F-C2E09585856D}" type="datetimeFigureOut">
              <a:rPr lang="cs-CZ" smtClean="0"/>
              <a:pPr/>
              <a:t>27.6.2014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95159D-8B8B-43DA-8456-293B5E3F64EA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6AA614-7CBD-4632-979F-C2E09585856D}" type="datetimeFigureOut">
              <a:rPr lang="cs-CZ" smtClean="0"/>
              <a:pPr/>
              <a:t>27.6.2014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95159D-8B8B-43DA-8456-293B5E3F64EA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6AA614-7CBD-4632-979F-C2E09585856D}" type="datetimeFigureOut">
              <a:rPr lang="cs-CZ" smtClean="0"/>
              <a:pPr/>
              <a:t>27.6.2014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95159D-8B8B-43DA-8456-293B5E3F64EA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6AA614-7CBD-4632-979F-C2E09585856D}" type="datetimeFigureOut">
              <a:rPr lang="cs-CZ" smtClean="0"/>
              <a:pPr/>
              <a:t>27.6.2014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C895159D-8B8B-43DA-8456-293B5E3F64EA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6AA614-7CBD-4632-979F-C2E09585856D}" type="datetimeFigureOut">
              <a:rPr lang="cs-CZ" smtClean="0"/>
              <a:pPr/>
              <a:t>27.6.2014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95159D-8B8B-43DA-8456-293B5E3F64EA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6AA614-7CBD-4632-979F-C2E09585856D}" type="datetimeFigureOut">
              <a:rPr lang="cs-CZ" smtClean="0"/>
              <a:pPr/>
              <a:t>27.6.2014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95159D-8B8B-43DA-8456-293B5E3F64EA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6AA614-7CBD-4632-979F-C2E09585856D}" type="datetimeFigureOut">
              <a:rPr lang="cs-CZ" smtClean="0"/>
              <a:pPr/>
              <a:t>27.6.2014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95159D-8B8B-43DA-8456-293B5E3F64EA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6AA614-7CBD-4632-979F-C2E09585856D}" type="datetimeFigureOut">
              <a:rPr lang="cs-CZ" smtClean="0"/>
              <a:pPr/>
              <a:t>27.6.2014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95159D-8B8B-43DA-8456-293B5E3F64EA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6AA614-7CBD-4632-979F-C2E09585856D}" type="datetimeFigureOut">
              <a:rPr lang="cs-CZ" smtClean="0"/>
              <a:pPr/>
              <a:t>27.6.2014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95159D-8B8B-43DA-8456-293B5E3F64EA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cs-CZ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Klepnutím na ikonu přidáte obrázek.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6AA614-7CBD-4632-979F-C2E09585856D}" type="datetimeFigureOut">
              <a:rPr lang="cs-CZ" smtClean="0"/>
              <a:pPr/>
              <a:t>27.6.2014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95159D-8B8B-43DA-8456-293B5E3F64EA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Zástupný symbol pro nadpis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14" name="Zástupný symbol pro datum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036AA614-7CBD-4632-979F-C2E09585856D}" type="datetimeFigureOut">
              <a:rPr lang="cs-CZ" smtClean="0"/>
              <a:pPr/>
              <a:t>27.6.2014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23" name="Zástupný symbol pro číslo snímku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C895159D-8B8B-43DA-8456-293B5E3F64EA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CBCBCB"/>
            </a:gs>
            <a:gs pos="13000">
              <a:srgbClr val="5F5F5F"/>
            </a:gs>
            <a:gs pos="21001">
              <a:srgbClr val="5F5F5F"/>
            </a:gs>
            <a:gs pos="63000">
              <a:srgbClr val="FFFFFF"/>
            </a:gs>
            <a:gs pos="67000">
              <a:srgbClr val="B2B2B2"/>
            </a:gs>
            <a:gs pos="69000">
              <a:srgbClr val="292929"/>
            </a:gs>
            <a:gs pos="82001">
              <a:srgbClr val="777777"/>
            </a:gs>
            <a:gs pos="100000">
              <a:srgbClr val="EAEAEA"/>
            </a:gs>
          </a:gsLst>
          <a:lin ang="5400000" scaled="0"/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-2071734" y="2928934"/>
            <a:ext cx="8229600" cy="4709160"/>
          </a:xfrm>
        </p:spPr>
        <p:txBody>
          <a:bodyPr/>
          <a:lstStyle/>
          <a:p>
            <a:endParaRPr lang="cs-CZ" dirty="0"/>
          </a:p>
        </p:txBody>
      </p:sp>
      <p:sp>
        <p:nvSpPr>
          <p:cNvPr id="6" name="Obdélník 5"/>
          <p:cNvSpPr/>
          <p:nvPr/>
        </p:nvSpPr>
        <p:spPr>
          <a:xfrm>
            <a:off x="-428660" y="1643050"/>
            <a:ext cx="9934131" cy="1600438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>
            <a:spAutoFit/>
            <a:scene3d>
              <a:camera prst="isometricOffAxis1Righ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algn="ctr"/>
            <a:r>
              <a:rPr lang="cs-CZ" sz="4400" b="1" cap="none" spc="0" dirty="0" smtClean="0">
                <a:ln w="50800"/>
                <a:solidFill>
                  <a:schemeClr val="bg1">
                    <a:shade val="50000"/>
                  </a:schemeClr>
                </a:solidFill>
                <a:effectLst/>
              </a:rPr>
              <a:t>AGE AND </a:t>
            </a:r>
            <a:r>
              <a:rPr lang="cs-CZ" sz="5400" b="1" cap="none" spc="0" dirty="0" smtClean="0">
                <a:ln w="50800"/>
                <a:solidFill>
                  <a:schemeClr val="bg1">
                    <a:shade val="50000"/>
                  </a:schemeClr>
                </a:solidFill>
                <a:effectLst/>
              </a:rPr>
              <a:t>SOCIO-ECONOMIC</a:t>
            </a:r>
            <a:r>
              <a:rPr lang="cs-CZ" sz="4400" b="1" cap="none" spc="0" dirty="0" smtClean="0">
                <a:ln w="50800"/>
                <a:solidFill>
                  <a:schemeClr val="bg1">
                    <a:shade val="50000"/>
                  </a:schemeClr>
                </a:solidFill>
                <a:effectLst/>
              </a:rPr>
              <a:t> </a:t>
            </a:r>
          </a:p>
          <a:p>
            <a:pPr algn="ctr"/>
            <a:r>
              <a:rPr lang="cs-CZ" sz="4400" b="1" cap="none" spc="0" dirty="0" smtClean="0">
                <a:ln w="50800"/>
                <a:solidFill>
                  <a:schemeClr val="bg1">
                    <a:shade val="50000"/>
                  </a:schemeClr>
                </a:solidFill>
                <a:effectLst/>
              </a:rPr>
              <a:t>FACTORS</a:t>
            </a:r>
            <a:endParaRPr lang="cs-CZ" sz="4400" b="1" cap="none" spc="0" dirty="0">
              <a:ln w="50800"/>
              <a:solidFill>
                <a:schemeClr val="bg1">
                  <a:shade val="50000"/>
                </a:schemeClr>
              </a:solidFill>
              <a:effectLst/>
            </a:endParaRPr>
          </a:p>
        </p:txBody>
      </p:sp>
      <p:sp>
        <p:nvSpPr>
          <p:cNvPr id="7" name="Obdélník 6"/>
          <p:cNvSpPr/>
          <p:nvPr/>
        </p:nvSpPr>
        <p:spPr>
          <a:xfrm>
            <a:off x="-500098" y="4714884"/>
            <a:ext cx="10116000" cy="230832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perspectiveRelaxed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/>
            <a:r>
              <a:rPr lang="cs-CZ" sz="7200" b="1" cap="none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Mobility </a:t>
            </a:r>
            <a:r>
              <a:rPr lang="cs-CZ" sz="7200" b="1" cap="none" spc="150" dirty="0" err="1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activity</a:t>
            </a:r>
            <a:r>
              <a:rPr lang="cs-CZ" sz="7200" b="1" cap="none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 2: </a:t>
            </a:r>
            <a:r>
              <a:rPr lang="cs-CZ" sz="7200" b="1" cap="none" spc="150" dirty="0" err="1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Grudziadz</a:t>
            </a:r>
            <a:r>
              <a:rPr lang="cs-CZ" sz="7200" b="1" cap="none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, </a:t>
            </a:r>
            <a:r>
              <a:rPr lang="cs-CZ" sz="7200" b="1" cap="none" spc="150" dirty="0" err="1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Poland</a:t>
            </a:r>
            <a:r>
              <a:rPr lang="cs-CZ" sz="7200" b="1" cap="none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 </a:t>
            </a:r>
            <a:endParaRPr lang="cs-CZ" sz="7200" b="1" cap="none" spc="150" dirty="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endParaRPr>
          </a:p>
        </p:txBody>
      </p:sp>
      <p:pic>
        <p:nvPicPr>
          <p:cNvPr id="8" name="Picture 1" descr="DEF flag-logoeac-LLP_EN.tif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491880" y="620688"/>
            <a:ext cx="1714500" cy="74295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 dirty="0"/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</p:nvPr>
        </p:nvGraphicFramePr>
        <p:xfrm>
          <a:off x="500034" y="200024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Obdélník 4"/>
          <p:cNvSpPr/>
          <p:nvPr/>
        </p:nvSpPr>
        <p:spPr>
          <a:xfrm>
            <a:off x="357158" y="214290"/>
            <a:ext cx="8834471" cy="144655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cs-CZ" sz="44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WHO LOOKS AFTER ELDERLY </a:t>
            </a:r>
          </a:p>
          <a:p>
            <a:pPr algn="ctr"/>
            <a:r>
              <a:rPr lang="cs-CZ" sz="44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PEOPLE IN YOUR FAMILY?</a:t>
            </a:r>
            <a:endParaRPr lang="cs-CZ" sz="4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Thank</a:t>
            </a:r>
            <a:r>
              <a:rPr lang="cs-CZ" dirty="0" smtClean="0"/>
              <a:t> </a:t>
            </a:r>
            <a:r>
              <a:rPr lang="cs-CZ" dirty="0" err="1" smtClean="0"/>
              <a:t>you</a:t>
            </a:r>
            <a:r>
              <a:rPr lang="cs-CZ" dirty="0" smtClean="0"/>
              <a:t>… </a:t>
            </a:r>
            <a:r>
              <a:rPr lang="cs-CZ" dirty="0" smtClean="0">
                <a:sym typeface="Wingdings" pitchFamily="2" charset="2"/>
              </a:rPr>
              <a:t>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Obdélník 3"/>
          <p:cNvSpPr/>
          <p:nvPr/>
        </p:nvSpPr>
        <p:spPr>
          <a:xfrm>
            <a:off x="500034" y="2071678"/>
            <a:ext cx="7032694" cy="4154984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cs-CZ" sz="8800" b="1" cap="none" spc="0" dirty="0" err="1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Lucas</a:t>
            </a:r>
            <a:r>
              <a:rPr lang="cs-CZ" sz="8800" b="1" cap="none" spc="0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 </a:t>
            </a:r>
          </a:p>
          <a:p>
            <a:pPr algn="ctr"/>
            <a:r>
              <a:rPr lang="cs-CZ" sz="8800" b="1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       </a:t>
            </a:r>
            <a:r>
              <a:rPr lang="cs-CZ" sz="8800" b="1" dirty="0" err="1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and</a:t>
            </a:r>
            <a:r>
              <a:rPr lang="cs-CZ" sz="8800" b="1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 </a:t>
            </a:r>
          </a:p>
          <a:p>
            <a:pPr algn="ctr"/>
            <a:r>
              <a:rPr lang="cs-CZ" sz="8800" b="1" cap="none" spc="0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		           Anna</a:t>
            </a:r>
            <a:endParaRPr lang="cs-CZ" sz="8800" b="1" cap="none" spc="0" dirty="0">
              <a:ln w="24500" cmpd="dbl">
                <a:solidFill>
                  <a:schemeClr val="accent2">
                    <a:shade val="85000"/>
                    <a:satMod val="155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2">
                      <a:tint val="10000"/>
                      <a:satMod val="155000"/>
                    </a:schemeClr>
                  </a:gs>
                  <a:gs pos="60000">
                    <a:schemeClr val="accent2">
                      <a:tint val="30000"/>
                      <a:satMod val="155000"/>
                    </a:schemeClr>
                  </a:gs>
                  <a:gs pos="100000">
                    <a:schemeClr val="accent2">
                      <a:tint val="73000"/>
                      <a:satMod val="155000"/>
                    </a:schemeClr>
                  </a:gs>
                </a:gsLst>
                <a:lin ang="5400000"/>
              </a:gradFill>
              <a:effectLst>
                <a:outerShdw blurRad="38100" dist="38100" dir="7020000" algn="tl">
                  <a:srgbClr val="000000">
                    <a:alpha val="35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Graf 4"/>
          <p:cNvGraphicFramePr/>
          <p:nvPr/>
        </p:nvGraphicFramePr>
        <p:xfrm>
          <a:off x="571472" y="1785926"/>
          <a:ext cx="8072494" cy="47149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Obdélník 5"/>
          <p:cNvSpPr/>
          <p:nvPr/>
        </p:nvSpPr>
        <p:spPr>
          <a:xfrm>
            <a:off x="428596" y="500042"/>
            <a:ext cx="835998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cs-CZ" sz="54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 WHERE DO YOU LIVE?</a:t>
            </a:r>
            <a:endParaRPr lang="cs-CZ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</p:nvPr>
        </p:nvGraphicFramePr>
        <p:xfrm>
          <a:off x="571472" y="2332037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Obdélník 5"/>
          <p:cNvSpPr/>
          <p:nvPr/>
        </p:nvSpPr>
        <p:spPr>
          <a:xfrm>
            <a:off x="1214414" y="0"/>
            <a:ext cx="7104510" cy="258532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cs-CZ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HOW MANY m2 PER </a:t>
            </a:r>
          </a:p>
          <a:p>
            <a:pPr algn="ctr"/>
            <a:r>
              <a:rPr lang="cs-CZ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PERSON ARE  THERE  IN </a:t>
            </a:r>
          </a:p>
          <a:p>
            <a:pPr algn="ctr"/>
            <a:r>
              <a:rPr lang="cs-CZ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YOUR HOUSEHOLD?</a:t>
            </a:r>
            <a:endParaRPr lang="cs-CZ" sz="5400" b="1" cap="none" spc="0" dirty="0" smtClean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 dirty="0"/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</p:nvPr>
        </p:nvGraphicFramePr>
        <p:xfrm>
          <a:off x="285720" y="2332037"/>
          <a:ext cx="8443914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Obdélník 4"/>
          <p:cNvSpPr/>
          <p:nvPr/>
        </p:nvSpPr>
        <p:spPr>
          <a:xfrm>
            <a:off x="1357290" y="0"/>
            <a:ext cx="6500882" cy="258532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cs-CZ" sz="54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HOW LONG ARE YOU </a:t>
            </a:r>
          </a:p>
          <a:p>
            <a:pPr algn="ctr"/>
            <a:r>
              <a:rPr lang="cs-CZ" sz="54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GOING TO CONTINUE </a:t>
            </a:r>
          </a:p>
          <a:p>
            <a:pPr algn="ctr"/>
            <a:r>
              <a:rPr lang="cs-CZ" sz="54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YOUR EDUCATION?</a:t>
            </a:r>
            <a:endParaRPr lang="cs-CZ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 dirty="0"/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</p:nvPr>
        </p:nvGraphicFramePr>
        <p:xfrm>
          <a:off x="571472" y="2332037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Obdélník 4"/>
          <p:cNvSpPr/>
          <p:nvPr/>
        </p:nvSpPr>
        <p:spPr>
          <a:xfrm>
            <a:off x="1142976" y="0"/>
            <a:ext cx="7045455" cy="258532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cs-CZ" sz="54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AT WHAT AGE ARE YOU </a:t>
            </a:r>
          </a:p>
          <a:p>
            <a:pPr algn="ctr"/>
            <a:r>
              <a:rPr lang="cs-CZ" sz="54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GOING TO START LIFE</a:t>
            </a:r>
          </a:p>
          <a:p>
            <a:pPr algn="ctr"/>
            <a:r>
              <a:rPr lang="cs-CZ" sz="54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 ON YOUR OWN?</a:t>
            </a:r>
            <a:endParaRPr lang="cs-CZ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</p:nvPr>
        </p:nvGraphicFramePr>
        <p:xfrm>
          <a:off x="357158" y="2714620"/>
          <a:ext cx="8329642" cy="41433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Obdélník 4"/>
          <p:cNvSpPr/>
          <p:nvPr/>
        </p:nvSpPr>
        <p:spPr>
          <a:xfrm>
            <a:off x="357158" y="0"/>
            <a:ext cx="8070158" cy="317009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cs-CZ" sz="40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HOW DO YOU ASSESS </a:t>
            </a:r>
          </a:p>
          <a:p>
            <a:pPr algn="ctr"/>
            <a:r>
              <a:rPr lang="cs-CZ" sz="40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AVAILABILITY OF CULTURAL</a:t>
            </a:r>
          </a:p>
          <a:p>
            <a:pPr algn="ctr"/>
            <a:r>
              <a:rPr lang="cs-CZ" sz="40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 ACTIVITIES FOR CHILDREN AND YOUNG PEOPLE IN YOUR COUNTRY?</a:t>
            </a:r>
            <a:endParaRPr lang="cs-CZ" sz="40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</p:nvPr>
        </p:nvGraphicFramePr>
        <p:xfrm>
          <a:off x="357158" y="1857364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Obdélník 4"/>
          <p:cNvSpPr/>
          <p:nvPr/>
        </p:nvSpPr>
        <p:spPr>
          <a:xfrm>
            <a:off x="785786" y="0"/>
            <a:ext cx="7462619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cs-CZ" sz="54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WHERE DO YOU USUALLY</a:t>
            </a:r>
          </a:p>
          <a:p>
            <a:pPr algn="ctr"/>
            <a:r>
              <a:rPr lang="cs-CZ" sz="54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 SPEND YOUR HOLIDAYS?</a:t>
            </a:r>
            <a:endParaRPr lang="cs-CZ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</p:nvPr>
        </p:nvGraphicFramePr>
        <p:xfrm>
          <a:off x="285720" y="2214554"/>
          <a:ext cx="8401080" cy="464344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Obdélník 4"/>
          <p:cNvSpPr/>
          <p:nvPr/>
        </p:nvSpPr>
        <p:spPr>
          <a:xfrm>
            <a:off x="-211510" y="0"/>
            <a:ext cx="9569856" cy="193899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cs-CZ" sz="40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IN WHICH ECONOMIC SECTOR </a:t>
            </a:r>
          </a:p>
          <a:p>
            <a:pPr algn="ctr"/>
            <a:r>
              <a:rPr lang="cs-CZ" sz="40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DOES THE MAIN BREAD-</a:t>
            </a:r>
          </a:p>
          <a:p>
            <a:pPr algn="ctr"/>
            <a:r>
              <a:rPr lang="cs-CZ" sz="40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WINNER IN YOR FAMILY WORK?</a:t>
            </a:r>
            <a:endParaRPr lang="cs-CZ" sz="40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</p:nvPr>
        </p:nvGraphicFramePr>
        <p:xfrm>
          <a:off x="457200" y="2285992"/>
          <a:ext cx="8229600" cy="435771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Obdélník 4"/>
          <p:cNvSpPr/>
          <p:nvPr/>
        </p:nvSpPr>
        <p:spPr>
          <a:xfrm>
            <a:off x="0" y="0"/>
            <a:ext cx="9368270" cy="212365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cs-CZ" sz="44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WHAT ARE SOME TYPICAL </a:t>
            </a:r>
          </a:p>
          <a:p>
            <a:pPr algn="ctr"/>
            <a:r>
              <a:rPr lang="cs-CZ" sz="44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ACTIVITIES OF PENSIONERS IN </a:t>
            </a:r>
          </a:p>
          <a:p>
            <a:pPr algn="ctr"/>
            <a:r>
              <a:rPr lang="cs-CZ" sz="44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YOUR COUNTRY?</a:t>
            </a:r>
            <a:endParaRPr lang="cs-CZ" sz="4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Vrchol">
  <a:themeElements>
    <a:clrScheme name="Vrchol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Vrchol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Vrchol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166</TotalTime>
  <Words>142</Words>
  <Application>Microsoft Office PowerPoint</Application>
  <PresentationFormat>Předvádění na obrazovce (4:3)</PresentationFormat>
  <Paragraphs>44</Paragraphs>
  <Slides>11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11</vt:i4>
      </vt:variant>
    </vt:vector>
  </HeadingPairs>
  <TitlesOfParts>
    <vt:vector size="12" baseType="lpstr">
      <vt:lpstr>Vrchol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Thank you… 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Where do you live?</dc:title>
  <dc:creator>Anička</dc:creator>
  <cp:lastModifiedBy>bohacikova</cp:lastModifiedBy>
  <cp:revision>4</cp:revision>
  <dcterms:created xsi:type="dcterms:W3CDTF">2013-01-17T19:13:53Z</dcterms:created>
  <dcterms:modified xsi:type="dcterms:W3CDTF">2014-06-27T08:05:55Z</dcterms:modified>
</cp:coreProperties>
</file>